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niglet"/>
      <p:regular r:id="rId32"/>
    </p:embeddedFont>
    <p:embeddedFont>
      <p:font typeface="Walter Turncoat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D227FBB-EF3C-4374-A6B7-26184D2E9320}">
  <a:tblStyle styleId="{3D227FBB-EF3C-4374-A6B7-26184D2E93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WalterTurncoat-regular.fntdata"/><Relationship Id="rId10" Type="http://schemas.openxmlformats.org/officeDocument/2006/relationships/slide" Target="slides/slide5.xml"/><Relationship Id="rId32" Type="http://schemas.openxmlformats.org/officeDocument/2006/relationships/font" Target="fonts/Snigle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4128150" y="550650"/>
            <a:ext cx="887711" cy="849160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8.jpg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7.jpg"/><Relationship Id="rId6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4.jp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ctrTitle"/>
          </p:nvPr>
        </p:nvSpPr>
        <p:spPr>
          <a:xfrm>
            <a:off x="139500" y="155550"/>
            <a:ext cx="8865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- Intégrateur</a:t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3968552" y="1109500"/>
            <a:ext cx="1442481" cy="102978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05038"/>
            <a:ext cx="58864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ctrTitle"/>
          </p:nvPr>
        </p:nvSpPr>
        <p:spPr>
          <a:xfrm>
            <a:off x="74875" y="3781600"/>
            <a:ext cx="39945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Auteurs :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Matthieu CARTERON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Killian DEROCHE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Robin CALLET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Raphaëlle-Elvira MASSOMA 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Shape 42"/>
          <p:cNvSpPr txBox="1"/>
          <p:nvPr>
            <p:ph type="ctrTitle"/>
          </p:nvPr>
        </p:nvSpPr>
        <p:spPr>
          <a:xfrm>
            <a:off x="6824400" y="4757100"/>
            <a:ext cx="231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06/06/2018 - 27/06/2018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685800" y="68997"/>
            <a:ext cx="7772400" cy="7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Phase 3 de la conception</a:t>
            </a:r>
            <a:endParaRPr sz="3600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82900" y="1016322"/>
            <a:ext cx="2941467" cy="392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386" y="2087272"/>
            <a:ext cx="2382339" cy="178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75" y="1989325"/>
            <a:ext cx="1990507" cy="19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547525" y="3965275"/>
            <a:ext cx="146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Emetteur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7087450" y="3965275"/>
            <a:ext cx="146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Récepteur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611875" y="219698"/>
            <a:ext cx="77724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ACAR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0" y="1106798"/>
            <a:ext cx="6643607" cy="373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conception robot</a:t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4141750" y="281249"/>
            <a:ext cx="788694" cy="805193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363252" y="476438"/>
            <a:ext cx="345681" cy="414830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4775"/>
            <a:ext cx="8839199" cy="29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685800" y="6592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Données Scientifiques </a:t>
            </a:r>
            <a:endParaRPr sz="3600"/>
          </a:p>
        </p:txBody>
      </p:sp>
      <p:sp>
        <p:nvSpPr>
          <p:cNvPr id="144" name="Shape 144"/>
          <p:cNvSpPr txBox="1"/>
          <p:nvPr>
            <p:ph type="ctrTitle"/>
          </p:nvPr>
        </p:nvSpPr>
        <p:spPr>
          <a:xfrm>
            <a:off x="4864550" y="2183538"/>
            <a:ext cx="36909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X(t) = 1.44 * t - 0.320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X’(t) = V(t) = 1.44 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50" y="1787538"/>
            <a:ext cx="4015024" cy="208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ctrTitle"/>
          </p:nvPr>
        </p:nvSpPr>
        <p:spPr>
          <a:xfrm>
            <a:off x="685800" y="26447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Vitesse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685800" y="6592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Données Scientifiques </a:t>
            </a:r>
            <a:endParaRPr sz="3600"/>
          </a:p>
        </p:txBody>
      </p:sp>
      <p:sp>
        <p:nvSpPr>
          <p:cNvPr id="152" name="Shape 152"/>
          <p:cNvSpPr txBox="1"/>
          <p:nvPr>
            <p:ph type="ctrTitle"/>
          </p:nvPr>
        </p:nvSpPr>
        <p:spPr>
          <a:xfrm>
            <a:off x="723775" y="24227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Caracteristiques du robot </a:t>
            </a:r>
            <a:endParaRPr sz="1800"/>
          </a:p>
        </p:txBody>
      </p:sp>
      <p:sp>
        <p:nvSpPr>
          <p:cNvPr id="153" name="Shape 153"/>
          <p:cNvSpPr txBox="1"/>
          <p:nvPr>
            <p:ph type="ctrTitle"/>
          </p:nvPr>
        </p:nvSpPr>
        <p:spPr>
          <a:xfrm>
            <a:off x="1013425" y="1396075"/>
            <a:ext cx="72516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Masse = 2 kg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Mensuration = 26 * 10 * 20 cm 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Portée des émetteurs-récepteur radio : 40-100 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Fréquence des </a:t>
            </a:r>
            <a:r>
              <a:rPr lang="en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émetteurs-récepteur radio : 433 MHz</a:t>
            </a:r>
            <a:endParaRPr sz="18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Portée des capteur infrarouges suiveurs de lignes : 1.5-5 cm </a:t>
            </a:r>
            <a:endParaRPr sz="18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Portée des capteurs infrarouges de distances : 10-80 cm</a:t>
            </a:r>
            <a:endParaRPr sz="18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ctrTitle"/>
          </p:nvPr>
        </p:nvSpPr>
        <p:spPr>
          <a:xfrm>
            <a:off x="685800" y="237597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Capteur suiveur de ligne</a:t>
            </a:r>
            <a:endParaRPr sz="360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850" y="2457462"/>
            <a:ext cx="3353350" cy="1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000" y="1469212"/>
            <a:ext cx="1183600" cy="120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Shape 161"/>
          <p:cNvGrpSpPr/>
          <p:nvPr/>
        </p:nvGrpSpPr>
        <p:grpSpPr>
          <a:xfrm rot="1891568">
            <a:off x="2894114" y="2425496"/>
            <a:ext cx="1011210" cy="292503"/>
            <a:chOff x="271125" y="812725"/>
            <a:chExt cx="766525" cy="221725"/>
          </a:xfrm>
        </p:grpSpPr>
        <p:sp>
          <p:nvSpPr>
            <p:cNvPr id="162" name="Shape 162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62250" y="1064175"/>
            <a:ext cx="8823900" cy="3927000"/>
          </a:xfrm>
          <a:prstGeom prst="roundRect">
            <a:avLst>
              <a:gd fmla="val 16667" name="adj"/>
            </a:avLst>
          </a:prstGeom>
          <a:solidFill>
            <a:srgbClr val="EFEFE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type="ctrTitle"/>
          </p:nvPr>
        </p:nvSpPr>
        <p:spPr>
          <a:xfrm>
            <a:off x="623675" y="330773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Suivi de ligne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1887825"/>
            <a:ext cx="1680350" cy="31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850" y="1313867"/>
            <a:ext cx="1680350" cy="3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25" y="1185800"/>
            <a:ext cx="2932775" cy="27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947" y="2502850"/>
            <a:ext cx="2540375" cy="24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type="ctrTitle"/>
          </p:nvPr>
        </p:nvSpPr>
        <p:spPr>
          <a:xfrm>
            <a:off x="486825" y="4470850"/>
            <a:ext cx="2754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Cas du suiveur de ligne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5" name="Shape 175"/>
          <p:cNvSpPr txBox="1"/>
          <p:nvPr>
            <p:ph type="ctrTitle"/>
          </p:nvPr>
        </p:nvSpPr>
        <p:spPr>
          <a:xfrm>
            <a:off x="5858225" y="1313875"/>
            <a:ext cx="2754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Cas d’intersections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685800" y="258698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Finding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5350"/>
            <a:ext cx="2947603" cy="16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950" y="1329150"/>
            <a:ext cx="2947601" cy="2100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Shape 183"/>
          <p:cNvGrpSpPr/>
          <p:nvPr/>
        </p:nvGrpSpPr>
        <p:grpSpPr>
          <a:xfrm rot="-1161560">
            <a:off x="2233208" y="2749457"/>
            <a:ext cx="1011192" cy="292497"/>
            <a:chOff x="271125" y="812725"/>
            <a:chExt cx="766525" cy="221725"/>
          </a:xfrm>
        </p:grpSpPr>
        <p:sp>
          <p:nvSpPr>
            <p:cNvPr id="184" name="Shape 184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Shape 186"/>
          <p:cNvSpPr txBox="1"/>
          <p:nvPr>
            <p:ph idx="4294967295" type="title"/>
          </p:nvPr>
        </p:nvSpPr>
        <p:spPr>
          <a:xfrm>
            <a:off x="6385200" y="2034125"/>
            <a:ext cx="24534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Algorithme A*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187" name="Shape 187"/>
          <p:cNvGrpSpPr/>
          <p:nvPr/>
        </p:nvGrpSpPr>
        <p:grpSpPr>
          <a:xfrm rot="1891568">
            <a:off x="6387039" y="2832921"/>
            <a:ext cx="1011210" cy="292503"/>
            <a:chOff x="271125" y="812725"/>
            <a:chExt cx="766525" cy="221725"/>
          </a:xfrm>
        </p:grpSpPr>
        <p:sp>
          <p:nvSpPr>
            <p:cNvPr id="188" name="Shape 188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Shape 190"/>
          <p:cNvSpPr txBox="1"/>
          <p:nvPr>
            <p:ph idx="4294967295" type="title"/>
          </p:nvPr>
        </p:nvSpPr>
        <p:spPr>
          <a:xfrm>
            <a:off x="810900" y="1915475"/>
            <a:ext cx="24534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Modélisation en graphe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1" name="Shape 191"/>
          <p:cNvSpPr txBox="1"/>
          <p:nvPr>
            <p:ph type="ctrTitle"/>
          </p:nvPr>
        </p:nvSpPr>
        <p:spPr>
          <a:xfrm>
            <a:off x="6581150" y="3489575"/>
            <a:ext cx="22575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Tout droit,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A gauche,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A Droite,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Etc...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6678750" y="3489575"/>
            <a:ext cx="1866300" cy="1347300"/>
          </a:xfrm>
          <a:prstGeom prst="rect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685800" y="237597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Capteur mesure d’obstacle</a:t>
            </a:r>
            <a:endParaRPr sz="36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975" y="1256725"/>
            <a:ext cx="2435200" cy="26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375" y="3013828"/>
            <a:ext cx="1548000" cy="14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Shape 200"/>
          <p:cNvGrpSpPr/>
          <p:nvPr/>
        </p:nvGrpSpPr>
        <p:grpSpPr>
          <a:xfrm rot="-1161560">
            <a:off x="3295433" y="3173157"/>
            <a:ext cx="1011192" cy="292497"/>
            <a:chOff x="271125" y="812725"/>
            <a:chExt cx="766525" cy="221725"/>
          </a:xfrm>
        </p:grpSpPr>
        <p:sp>
          <p:nvSpPr>
            <p:cNvPr id="201" name="Shape 201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85750" y="1448450"/>
            <a:ext cx="7772400" cy="3212100"/>
          </a:xfrm>
          <a:prstGeom prst="roundRect">
            <a:avLst>
              <a:gd fmla="val 16667" name="adj"/>
            </a:avLst>
          </a:prstGeom>
          <a:solidFill>
            <a:srgbClr val="EFEFEF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type="ctrTitle"/>
          </p:nvPr>
        </p:nvSpPr>
        <p:spPr>
          <a:xfrm>
            <a:off x="685800" y="184825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Mesure d’obstacles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88" y="1713225"/>
            <a:ext cx="713422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ctrTitle"/>
          </p:nvPr>
        </p:nvSpPr>
        <p:spPr>
          <a:xfrm>
            <a:off x="3472425" y="1713225"/>
            <a:ext cx="1572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Sniglet"/>
                <a:ea typeface="Sniglet"/>
                <a:cs typeface="Sniglet"/>
                <a:sym typeface="Sniglet"/>
              </a:rPr>
              <a:t>d = v </a:t>
            </a:r>
            <a:r>
              <a:rPr lang="en" sz="1400">
                <a:solidFill>
                  <a:srgbClr val="00FF00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r>
              <a:rPr lang="en" sz="2400">
                <a:solidFill>
                  <a:srgbClr val="00FF00"/>
                </a:solidFill>
                <a:latin typeface="Sniglet"/>
                <a:ea typeface="Sniglet"/>
                <a:cs typeface="Sniglet"/>
                <a:sym typeface="Sniglet"/>
              </a:rPr>
              <a:t> t</a:t>
            </a:r>
            <a:endParaRPr sz="2400">
              <a:solidFill>
                <a:srgbClr val="00FF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685800" y="74673"/>
            <a:ext cx="7772400" cy="8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</a:t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611850" y="4418200"/>
            <a:ext cx="1573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Robin CALLET</a:t>
            </a:r>
            <a:endParaRPr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" name="Shape 49"/>
          <p:cNvSpPr txBox="1"/>
          <p:nvPr/>
        </p:nvSpPr>
        <p:spPr>
          <a:xfrm>
            <a:off x="3911975" y="4418200"/>
            <a:ext cx="1400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Raphaelle ELVIRA</a:t>
            </a:r>
            <a:endParaRPr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7067963" y="4418200"/>
            <a:ext cx="1434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Killian DEROCHE</a:t>
            </a:r>
            <a:endParaRPr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3734588" y="2284725"/>
            <a:ext cx="1658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Matthieu CARTERON</a:t>
            </a:r>
            <a:endParaRPr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3728163" y="2538225"/>
            <a:ext cx="1658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Chef de projet, gestion de la programmation</a:t>
            </a:r>
            <a:endParaRPr i="1"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611838" y="4596475"/>
            <a:ext cx="1573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Responsable des calculs et de l’étude scientifique</a:t>
            </a:r>
            <a:endParaRPr i="1"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3677841" y="4596475"/>
            <a:ext cx="17883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Responsable de la communication réseau</a:t>
            </a:r>
            <a:endParaRPr i="1"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6714850" y="4585375"/>
            <a:ext cx="2140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Gestion du </a:t>
            </a: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matériel</a:t>
            </a:r>
            <a:r>
              <a:rPr i="1" lang="en"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et du montage du prototype</a:t>
            </a:r>
            <a:endParaRPr i="1" sz="10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388" y="2956137"/>
            <a:ext cx="1493750" cy="14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340" y="2956133"/>
            <a:ext cx="1493750" cy="149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88" y="2956125"/>
            <a:ext cx="1493750" cy="14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350" y="867125"/>
            <a:ext cx="1493750" cy="14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ctrTitle"/>
          </p:nvPr>
        </p:nvSpPr>
        <p:spPr>
          <a:xfrm>
            <a:off x="685800" y="18202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Protocole de transport</a:t>
            </a:r>
            <a:endParaRPr/>
          </a:p>
        </p:txBody>
      </p:sp>
      <p:sp>
        <p:nvSpPr>
          <p:cNvPr id="216" name="Shape 216"/>
          <p:cNvSpPr txBox="1"/>
          <p:nvPr>
            <p:ph type="ctrTitle"/>
          </p:nvPr>
        </p:nvSpPr>
        <p:spPr>
          <a:xfrm>
            <a:off x="685800" y="337397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Structure </a:t>
            </a:r>
            <a:endParaRPr sz="1800"/>
          </a:p>
        </p:txBody>
      </p:sp>
      <p:graphicFrame>
        <p:nvGraphicFramePr>
          <p:cNvPr id="217" name="Shape 217"/>
          <p:cNvGraphicFramePr/>
          <p:nvPr/>
        </p:nvGraphicFramePr>
        <p:xfrm>
          <a:off x="952500" y="156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{3D227FBB-EF3C-4374-A6B7-26184D2E9320}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 octets</a:t>
                      </a:r>
                      <a:endParaRPr>
                        <a:solidFill>
                          <a:schemeClr val="lt1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 octets </a:t>
                      </a:r>
                      <a:endParaRPr>
                        <a:solidFill>
                          <a:schemeClr val="lt1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8 octets</a:t>
                      </a:r>
                      <a:endParaRPr>
                        <a:solidFill>
                          <a:schemeClr val="lt1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En-tête </a:t>
                      </a:r>
                      <a:endParaRPr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Corps des données</a:t>
                      </a:r>
                      <a:endParaRPr>
                        <a:solidFill>
                          <a:schemeClr val="lt1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Signal de fin</a:t>
                      </a:r>
                      <a:endParaRPr>
                        <a:solidFill>
                          <a:schemeClr val="lt1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8" name="Shape 218"/>
          <p:cNvGrpSpPr/>
          <p:nvPr/>
        </p:nvGrpSpPr>
        <p:grpSpPr>
          <a:xfrm rot="6869734">
            <a:off x="1716698" y="2722506"/>
            <a:ext cx="725256" cy="143198"/>
            <a:chOff x="271125" y="812725"/>
            <a:chExt cx="766525" cy="221725"/>
          </a:xfrm>
        </p:grpSpPr>
        <p:sp>
          <p:nvSpPr>
            <p:cNvPr id="219" name="Shape 219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64891" l="54441" r="6923" t="27479"/>
          <a:stretch/>
        </p:blipFill>
        <p:spPr>
          <a:xfrm>
            <a:off x="179225" y="3237575"/>
            <a:ext cx="3532925" cy="3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37806" l="50066" r="1022" t="46934"/>
          <a:stretch/>
        </p:blipFill>
        <p:spPr>
          <a:xfrm>
            <a:off x="2674614" y="3926201"/>
            <a:ext cx="4085866" cy="71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Shape 223"/>
          <p:cNvGrpSpPr/>
          <p:nvPr/>
        </p:nvGrpSpPr>
        <p:grpSpPr>
          <a:xfrm rot="5463050">
            <a:off x="3854817" y="3051868"/>
            <a:ext cx="1370931" cy="143212"/>
            <a:chOff x="271125" y="812725"/>
            <a:chExt cx="766525" cy="221725"/>
          </a:xfrm>
        </p:grpSpPr>
        <p:sp>
          <p:nvSpPr>
            <p:cNvPr id="224" name="Shape 224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 b="18487" l="59862" r="8086" t="73883"/>
          <a:stretch/>
        </p:blipFill>
        <p:spPr>
          <a:xfrm>
            <a:off x="5998250" y="3237625"/>
            <a:ext cx="2930669" cy="39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Shape 227"/>
          <p:cNvGrpSpPr/>
          <p:nvPr/>
        </p:nvGrpSpPr>
        <p:grpSpPr>
          <a:xfrm rot="4757888">
            <a:off x="6540545" y="2722527"/>
            <a:ext cx="725253" cy="143197"/>
            <a:chOff x="271125" y="812725"/>
            <a:chExt cx="766525" cy="221725"/>
          </a:xfrm>
        </p:grpSpPr>
        <p:sp>
          <p:nvSpPr>
            <p:cNvPr id="228" name="Shape 228"/>
            <p:cNvSpPr/>
            <p:nvPr/>
          </p:nvSpPr>
          <p:spPr>
            <a:xfrm>
              <a:off x="271125" y="921200"/>
              <a:ext cx="695775" cy="70775"/>
            </a:xfrm>
            <a:custGeom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858375" y="812725"/>
              <a:ext cx="179275" cy="221725"/>
            </a:xfrm>
            <a:custGeom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685800" y="184825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Protocole de transport</a:t>
            </a:r>
            <a:endParaRPr/>
          </a:p>
        </p:txBody>
      </p:sp>
      <p:sp>
        <p:nvSpPr>
          <p:cNvPr id="235" name="Shape 235"/>
          <p:cNvSpPr txBox="1"/>
          <p:nvPr>
            <p:ph type="ctrTitle"/>
          </p:nvPr>
        </p:nvSpPr>
        <p:spPr>
          <a:xfrm>
            <a:off x="685800" y="347247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Détail</a:t>
            </a:r>
            <a:r>
              <a:rPr lang="en" sz="1800"/>
              <a:t> </a:t>
            </a:r>
            <a:endParaRPr sz="1800"/>
          </a:p>
        </p:txBody>
      </p:sp>
      <p:sp>
        <p:nvSpPr>
          <p:cNvPr id="236" name="Shape 236"/>
          <p:cNvSpPr txBox="1"/>
          <p:nvPr>
            <p:ph type="ctrTitle"/>
          </p:nvPr>
        </p:nvSpPr>
        <p:spPr>
          <a:xfrm>
            <a:off x="824100" y="1972775"/>
            <a:ext cx="76341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Chiffrement de sécurité :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	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	Données 	-&gt;	</a:t>
            </a:r>
            <a:r>
              <a:rPr i="1" lang="en" sz="1800">
                <a:latin typeface="Sniglet"/>
                <a:ea typeface="Sniglet"/>
                <a:cs typeface="Sniglet"/>
                <a:sym typeface="Sniglet"/>
              </a:rPr>
              <a:t>( Données * 5 ) ² - 10</a:t>
            </a: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	-&gt;	Nouvelles Données 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Somme de contrôle ( intégrité des données ) :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	Somme   =	PTdépart  +  PTfin  +  Mesure 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580250" y="78147"/>
            <a:ext cx="77724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Liaison sans fil (radio)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-105550" y="587550"/>
            <a:ext cx="91440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uj,j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275850" y="1558825"/>
            <a:ext cx="85923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La fréquence à laquelle est transmise le message est de 433 MHz.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La liaison sans fil est fait entre un émetteur et un récepteur qui couvre une zone appelé “cellule de communication”.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Assure une liaison Bidirectionnelle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Le signal transmis par ces ondes peut être;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          - Un programme de radiodiffusion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          - Une télécommande          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          - une conversation (Radiotéléphonie)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          - une liaison de données informatiques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        </a:t>
            </a:r>
            <a:endParaRPr sz="2400">
              <a:solidFill>
                <a:srgbClr val="EFEFE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FEFE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685800" y="20172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Liaison sans fil (radio)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68550" y="672750"/>
            <a:ext cx="1943275" cy="26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899700"/>
            <a:ext cx="2297244" cy="21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 rot="2700000">
            <a:off x="6183191" y="2892157"/>
            <a:ext cx="460327" cy="103138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4980375" y="880925"/>
            <a:ext cx="1641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Emetteur</a:t>
            </a:r>
            <a:endParaRPr sz="24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5891650" y="4095600"/>
            <a:ext cx="1161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Robot</a:t>
            </a:r>
            <a:endParaRPr sz="2400">
              <a:solidFill>
                <a:srgbClr val="D9D9D9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163125" y="3212775"/>
            <a:ext cx="2034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Sniglet"/>
                <a:ea typeface="Sniglet"/>
                <a:cs typeface="Sniglet"/>
                <a:sym typeface="Sniglet"/>
              </a:rPr>
              <a:t>Récepteur</a:t>
            </a:r>
            <a:endParaRPr sz="2400">
              <a:solidFill>
                <a:srgbClr val="D9D9D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513" y="1623150"/>
            <a:ext cx="20478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2581350" y="2185975"/>
            <a:ext cx="739500" cy="201600"/>
          </a:xfrm>
          <a:prstGeom prst="rightArrow">
            <a:avLst>
              <a:gd fmla="val 5238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632900" y="2195575"/>
            <a:ext cx="835500" cy="20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725" y="3620452"/>
            <a:ext cx="2692803" cy="15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685800" y="20172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0" y="986522"/>
            <a:ext cx="6657091" cy="3852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idx="4294967295" type="title"/>
          </p:nvPr>
        </p:nvSpPr>
        <p:spPr>
          <a:xfrm>
            <a:off x="6865950" y="986525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Exécuter l’ordre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6" name="Shape 266"/>
          <p:cNvSpPr txBox="1"/>
          <p:nvPr>
            <p:ph idx="4294967295" type="title"/>
          </p:nvPr>
        </p:nvSpPr>
        <p:spPr>
          <a:xfrm>
            <a:off x="6865950" y="1389300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Arrêter l’ordre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7" name="Shape 267"/>
          <p:cNvSpPr txBox="1"/>
          <p:nvPr>
            <p:ph idx="4294967295" type="title"/>
          </p:nvPr>
        </p:nvSpPr>
        <p:spPr>
          <a:xfrm>
            <a:off x="6865950" y="2857500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Aller à un point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8" name="Shape 268"/>
          <p:cNvSpPr txBox="1"/>
          <p:nvPr>
            <p:ph idx="4294967295" type="title"/>
          </p:nvPr>
        </p:nvSpPr>
        <p:spPr>
          <a:xfrm>
            <a:off x="6865950" y="3172825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Calculer chemin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9" name="Shape 269"/>
          <p:cNvSpPr txBox="1"/>
          <p:nvPr>
            <p:ph idx="4294967295" type="title"/>
          </p:nvPr>
        </p:nvSpPr>
        <p:spPr>
          <a:xfrm>
            <a:off x="6865950" y="3547250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Tour à droite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0" name="Shape 270"/>
          <p:cNvSpPr txBox="1"/>
          <p:nvPr>
            <p:ph idx="4294967295" type="title"/>
          </p:nvPr>
        </p:nvSpPr>
        <p:spPr>
          <a:xfrm>
            <a:off x="6865950" y="3931550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Tour à gauche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1" name="Shape 271"/>
          <p:cNvSpPr txBox="1"/>
          <p:nvPr>
            <p:ph idx="4294967295" type="title"/>
          </p:nvPr>
        </p:nvSpPr>
        <p:spPr>
          <a:xfrm>
            <a:off x="6865950" y="4325700"/>
            <a:ext cx="22782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-"/>
            </a:pPr>
            <a:r>
              <a:rPr lang="en" sz="1800">
                <a:latin typeface="Sniglet"/>
                <a:ea typeface="Sniglet"/>
                <a:cs typeface="Sniglet"/>
                <a:sym typeface="Sniglet"/>
              </a:rPr>
              <a:t>Avancer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ctrTitle"/>
          </p:nvPr>
        </p:nvSpPr>
        <p:spPr>
          <a:xfrm>
            <a:off x="685800" y="132448"/>
            <a:ext cx="7772400" cy="8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Améliorations futures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275850" y="2029800"/>
            <a:ext cx="85923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Un plus grand nombre de capteurs pour améliorer la précision.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Un meilleur émetteur/récepteur pour u</a:t>
            </a: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ne liaison radio plus solide.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Le double d’émetteurs/récepteurs pour une liaison dans les deux sens.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7761775" y="1540854"/>
            <a:ext cx="1183500" cy="11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366975" y="2399879"/>
            <a:ext cx="1183500" cy="11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>
            <p:ph type="ctrTitle"/>
          </p:nvPr>
        </p:nvSpPr>
        <p:spPr>
          <a:xfrm>
            <a:off x="685800" y="180223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1647525" y="1241550"/>
            <a:ext cx="721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Les capteurs </a:t>
            </a: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infrarouges :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455275" y="2024825"/>
            <a:ext cx="721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L’algorithme A* :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1647525" y="2808100"/>
            <a:ext cx="721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Le protocole de transport :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455275" y="3591375"/>
            <a:ext cx="721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L’application Java</a:t>
            </a:r>
            <a:r>
              <a:rPr lang="en" sz="18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 :</a:t>
            </a:r>
            <a:endParaRPr sz="18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939962"/>
            <a:ext cx="1183600" cy="1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75" y="2407775"/>
            <a:ext cx="1183600" cy="11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716" y="3300166"/>
            <a:ext cx="1183600" cy="11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1725" y="1540800"/>
            <a:ext cx="1183600" cy="1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3729562" y="266575"/>
            <a:ext cx="1684866" cy="977577"/>
          </a:xfrm>
          <a:custGeom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3865550" y="547100"/>
            <a:ext cx="1510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Sommaire</a:t>
            </a:r>
            <a:endParaRPr sz="18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1039200" y="1592700"/>
            <a:ext cx="7065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Introduction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Analyse fonctionnelle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Conception du robot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Budget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Données scientifiques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Suivi de ligne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PathFinding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Mesure d’obstacles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Protocole de transport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Liaison sans fil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Application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Amélioration future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niglet"/>
              <a:buAutoNum type="romanUcPeriod"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Conclusion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728050" y="219698"/>
            <a:ext cx="77724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453425" y="1455000"/>
            <a:ext cx="34584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Objectif :</a:t>
            </a:r>
            <a:endParaRPr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 sz="1800"/>
              <a:t>onception d’un véhicule de mesure autonome et intelligent.</a:t>
            </a:r>
            <a:endParaRPr sz="1800"/>
          </a:p>
        </p:txBody>
      </p:sp>
      <p:sp>
        <p:nvSpPr>
          <p:cNvPr id="73" name="Shape 73"/>
          <p:cNvSpPr txBox="1"/>
          <p:nvPr/>
        </p:nvSpPr>
        <p:spPr>
          <a:xfrm>
            <a:off x="4995625" y="2416500"/>
            <a:ext cx="36648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Contraintes :</a:t>
            </a:r>
            <a:endParaRPr sz="20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Suivre lignes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PathFinding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Analyser son environnement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Modélisation 2D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Liaison radio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niglet"/>
              <a:buChar char="●"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Temps (3 semaines)</a:t>
            </a:r>
            <a:b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</a:b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" y="3213400"/>
            <a:ext cx="3237875" cy="17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728050" y="219698"/>
            <a:ext cx="77724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fonctionnelle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5" y="2512933"/>
            <a:ext cx="3509900" cy="165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900" y="2354975"/>
            <a:ext cx="3225626" cy="1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535975" y="4326725"/>
            <a:ext cx="2688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Diagramme APTE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6061250" y="4326725"/>
            <a:ext cx="26889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Diagramme des Inter-acteurs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182800" y="1190575"/>
            <a:ext cx="29874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FP 1	: Calculer un chemin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FP 2 	: Mesurer l’espacement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FP 3	: Suivre un tracé distinct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FC 1	: Administrer à distance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FC 2	: Respecter les contraintes</a:t>
            </a:r>
            <a:endParaRPr sz="15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685800" y="251373"/>
            <a:ext cx="77724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 du robot</a:t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166338" y="1429175"/>
            <a:ext cx="811321" cy="665295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923400" y="1159776"/>
            <a:ext cx="1297190" cy="1145707"/>
          </a:xfrm>
          <a:custGeom>
            <a:pathLst>
              <a:path extrusionOk="0" h="68207" w="73112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063" y="2674750"/>
            <a:ext cx="3237875" cy="17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685800" y="1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Phase 1 de la conception</a:t>
            </a:r>
            <a:endParaRPr sz="36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67900"/>
            <a:ext cx="3179749" cy="178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00" y="1367888"/>
            <a:ext cx="3179749" cy="17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900" y="3403744"/>
            <a:ext cx="2783698" cy="156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685800" y="-3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Phase 2 de la conception</a:t>
            </a:r>
            <a:endParaRPr sz="360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73" y="1603250"/>
            <a:ext cx="3869001" cy="217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925" y="1582775"/>
            <a:ext cx="3941849" cy="221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5800" y="285772"/>
            <a:ext cx="77724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Positionnement des capteurs</a:t>
            </a:r>
            <a:endParaRPr sz="3600"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925" y="1551950"/>
            <a:ext cx="1680350" cy="31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025" y="1219522"/>
            <a:ext cx="2118512" cy="376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